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2"/>
  </p:notesMasterIdLst>
  <p:sldIdLst>
    <p:sldId id="256" r:id="rId2"/>
    <p:sldId id="258" r:id="rId3"/>
    <p:sldId id="263" r:id="rId4"/>
    <p:sldId id="272" r:id="rId5"/>
    <p:sldId id="260" r:id="rId6"/>
    <p:sldId id="261" r:id="rId7"/>
    <p:sldId id="262" r:id="rId8"/>
    <p:sldId id="264" r:id="rId9"/>
    <p:sldId id="257" r:id="rId10"/>
    <p:sldId id="265" r:id="rId11"/>
    <p:sldId id="266" r:id="rId12"/>
    <p:sldId id="267" r:id="rId13"/>
    <p:sldId id="268" r:id="rId14"/>
    <p:sldId id="269" r:id="rId15"/>
    <p:sldId id="270" r:id="rId16"/>
    <p:sldId id="273" r:id="rId17"/>
    <p:sldId id="276" r:id="rId18"/>
    <p:sldId id="275" r:id="rId19"/>
    <p:sldId id="277"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43"/>
  </p:normalViewPr>
  <p:slideViewPr>
    <p:cSldViewPr snapToGrid="0" snapToObjects="1">
      <p:cViewPr varScale="1">
        <p:scale>
          <a:sx n="76" d="100"/>
          <a:sy n="76" d="100"/>
        </p:scale>
        <p:origin x="21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24902-32F2-F843-8FF0-038045EF7264}" type="datetimeFigureOut">
              <a:rPr lang="en-US" smtClean="0"/>
              <a:t>7/22/18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17B6CB-249B-E54E-9D75-7288F98E8153}" type="slidenum">
              <a:rPr lang="en-US" smtClean="0"/>
              <a:t>‹#›</a:t>
            </a:fld>
            <a:endParaRPr lang="en-US"/>
          </a:p>
        </p:txBody>
      </p:sp>
    </p:spTree>
    <p:extLst>
      <p:ext uri="{BB962C8B-B14F-4D97-AF65-F5344CB8AC3E}">
        <p14:creationId xmlns:p14="http://schemas.microsoft.com/office/powerpoint/2010/main" val="42391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10"/>
          </p:nvPr>
        </p:nvSpPr>
        <p:spPr/>
        <p:txBody>
          <a:bodyPr/>
          <a:lstStyle/>
          <a:p>
            <a:fld id="{A07ECB9E-536C-4551-96DA-621CC202222E}" type="slidenum">
              <a:rPr lang="en-US" smtClean="0"/>
              <a:t>12</a:t>
            </a:fld>
            <a:endParaRPr lang="en-US"/>
          </a:p>
        </p:txBody>
      </p:sp>
    </p:spTree>
    <p:extLst>
      <p:ext uri="{BB962C8B-B14F-4D97-AF65-F5344CB8AC3E}">
        <p14:creationId xmlns:p14="http://schemas.microsoft.com/office/powerpoint/2010/main" val="1605661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66DFA7-5D1E-4944-AEED-20055734437D}" type="datetimeFigureOut">
              <a:rPr lang="en-US" smtClean="0"/>
              <a:t>7/22/18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6DFA7-5D1E-4944-AEED-20055734437D}" type="datetimeFigureOut">
              <a:rPr lang="en-US" smtClean="0"/>
              <a:t>7/22/18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6DFA7-5D1E-4944-AEED-20055734437D}" type="datetimeFigureOut">
              <a:rPr lang="en-US" smtClean="0"/>
              <a:t>7/22/18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6DFA7-5D1E-4944-AEED-20055734437D}" type="datetimeFigureOut">
              <a:rPr lang="en-US" smtClean="0"/>
              <a:t>7/22/18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66DFA7-5D1E-4944-AEED-20055734437D}" type="datetimeFigureOut">
              <a:rPr lang="en-US" smtClean="0"/>
              <a:t>7/22/18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66DFA7-5D1E-4944-AEED-20055734437D}" type="datetimeFigureOut">
              <a:rPr lang="en-US" smtClean="0"/>
              <a:t>7/22/18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66DFA7-5D1E-4944-AEED-20055734437D}" type="datetimeFigureOut">
              <a:rPr lang="en-US" smtClean="0"/>
              <a:t>7/22/18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66DFA7-5D1E-4944-AEED-20055734437D}" type="datetimeFigureOut">
              <a:rPr lang="en-US" smtClean="0"/>
              <a:t>7/22/18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6DFA7-5D1E-4944-AEED-20055734437D}" type="datetimeFigureOut">
              <a:rPr lang="en-US" smtClean="0"/>
              <a:t>7/22/18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66DFA7-5D1E-4944-AEED-20055734437D}" type="datetimeFigureOut">
              <a:rPr lang="en-US" smtClean="0"/>
              <a:t>7/22/18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B21C7A-88D3-A648-B6A3-A942E74BD63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66DFA7-5D1E-4944-AEED-20055734437D}" type="datetimeFigureOut">
              <a:rPr lang="en-US" smtClean="0"/>
              <a:t>7/22/18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21C7A-88D3-A648-B6A3-A942E74BD635}" type="slidenum">
              <a:rPr lang="en-US" smtClean="0"/>
              <a:t>‹#›</a:t>
            </a:fld>
            <a:endParaRPr lang="en-US"/>
          </a:p>
        </p:txBody>
      </p:sp>
    </p:spTree>
    <p:extLst>
      <p:ext uri="{BB962C8B-B14F-4D97-AF65-F5344CB8AC3E}">
        <p14:creationId xmlns:p14="http://schemas.microsoft.com/office/powerpoint/2010/main" val="208979016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66838"/>
            <a:ext cx="9144000" cy="2387600"/>
          </a:xfrm>
        </p:spPr>
        <p:txBody>
          <a:bodyPr/>
          <a:lstStyle/>
          <a:p>
            <a:r>
              <a:rPr lang="en-US" dirty="0" smtClean="0"/>
              <a:t>Natural Language Processing</a:t>
            </a:r>
            <a:endParaRPr lang="en-US" dirty="0"/>
          </a:p>
        </p:txBody>
      </p:sp>
      <p:sp>
        <p:nvSpPr>
          <p:cNvPr id="3" name="Subtitle 2"/>
          <p:cNvSpPr>
            <a:spLocks noGrp="1"/>
          </p:cNvSpPr>
          <p:nvPr>
            <p:ph type="subTitle" idx="1"/>
          </p:nvPr>
        </p:nvSpPr>
        <p:spPr>
          <a:xfrm>
            <a:off x="1524000" y="3974571"/>
            <a:ext cx="9144000" cy="1655762"/>
          </a:xfrm>
        </p:spPr>
        <p:txBody>
          <a:bodyPr/>
          <a:lstStyle/>
          <a:p>
            <a:r>
              <a:rPr lang="en-US" dirty="0" smtClean="0">
                <a:solidFill>
                  <a:schemeClr val="accent2"/>
                </a:solidFill>
              </a:rPr>
              <a:t>AI4ALL Princeton 2018</a:t>
            </a:r>
            <a:endParaRPr lang="en-US" dirty="0">
              <a:solidFill>
                <a:schemeClr val="accent2"/>
              </a:solidFill>
            </a:endParaRPr>
          </a:p>
        </p:txBody>
      </p:sp>
    </p:spTree>
    <p:extLst>
      <p:ext uri="{BB962C8B-B14F-4D97-AF65-F5344CB8AC3E}">
        <p14:creationId xmlns:p14="http://schemas.microsoft.com/office/powerpoint/2010/main" val="240430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28572" y="406400"/>
            <a:ext cx="2914902" cy="1289829"/>
          </a:xfrm>
        </p:spPr>
        <p:txBody>
          <a:bodyPr>
            <a:noAutofit/>
          </a:bodyPr>
          <a:lstStyle/>
          <a:p>
            <a:r>
              <a:rPr lang="en-US" sz="2800" dirty="0"/>
              <a:t>Natural Language Understanding</a:t>
            </a:r>
          </a:p>
        </p:txBody>
      </p:sp>
      <p:sp>
        <p:nvSpPr>
          <p:cNvPr id="4" name="Content Placeholder 3"/>
          <p:cNvSpPr>
            <a:spLocks noGrp="1"/>
          </p:cNvSpPr>
          <p:nvPr>
            <p:ph sz="half" idx="2"/>
          </p:nvPr>
        </p:nvSpPr>
        <p:spPr>
          <a:xfrm>
            <a:off x="4228572" y="1815546"/>
            <a:ext cx="3413121" cy="2308326"/>
          </a:xfrm>
        </p:spPr>
        <p:txBody>
          <a:bodyPr>
            <a:normAutofit fontScale="85000" lnSpcReduction="10000"/>
          </a:bodyPr>
          <a:lstStyle/>
          <a:p>
            <a:r>
              <a:rPr lang="en-US" dirty="0" smtClean="0"/>
              <a:t>Label parts of sentence</a:t>
            </a:r>
          </a:p>
          <a:p>
            <a:r>
              <a:rPr lang="en-US" dirty="0" smtClean="0"/>
              <a:t>Identify key words and relationships in request</a:t>
            </a:r>
          </a:p>
          <a:p>
            <a:r>
              <a:rPr lang="en-US" dirty="0" smtClean="0"/>
              <a:t>Extract a search query or an action command</a:t>
            </a:r>
          </a:p>
          <a:p>
            <a:endParaRPr lang="en-US" dirty="0"/>
          </a:p>
          <a:p>
            <a:endParaRPr lang="en-US" dirty="0"/>
          </a:p>
        </p:txBody>
      </p:sp>
      <p:sp>
        <p:nvSpPr>
          <p:cNvPr id="5" name="Text Placeholder 4"/>
          <p:cNvSpPr>
            <a:spLocks noGrp="1"/>
          </p:cNvSpPr>
          <p:nvPr>
            <p:ph type="body" sz="quarter" idx="3"/>
          </p:nvPr>
        </p:nvSpPr>
        <p:spPr>
          <a:xfrm>
            <a:off x="7924799" y="619605"/>
            <a:ext cx="2953510" cy="1026862"/>
          </a:xfrm>
        </p:spPr>
        <p:txBody>
          <a:bodyPr>
            <a:normAutofit fontScale="92500"/>
          </a:bodyPr>
          <a:lstStyle/>
          <a:p>
            <a:r>
              <a:rPr lang="en-US" sz="2800" dirty="0"/>
              <a:t>Natural Language Generation</a:t>
            </a:r>
          </a:p>
        </p:txBody>
      </p:sp>
      <p:sp>
        <p:nvSpPr>
          <p:cNvPr id="6" name="Content Placeholder 5"/>
          <p:cNvSpPr>
            <a:spLocks noGrp="1"/>
          </p:cNvSpPr>
          <p:nvPr>
            <p:ph sz="quarter" idx="4"/>
          </p:nvPr>
        </p:nvSpPr>
        <p:spPr>
          <a:xfrm>
            <a:off x="7924799" y="1696230"/>
            <a:ext cx="3430587" cy="3231370"/>
          </a:xfrm>
        </p:spPr>
        <p:txBody>
          <a:bodyPr>
            <a:normAutofit/>
          </a:bodyPr>
          <a:lstStyle/>
          <a:p>
            <a:r>
              <a:rPr lang="en-US" sz="2400" dirty="0"/>
              <a:t>Check the internet for response to question (or perform an action)</a:t>
            </a:r>
          </a:p>
          <a:p>
            <a:r>
              <a:rPr lang="en-US" sz="2400" dirty="0"/>
              <a:t>Form sentence around answer information using grammatical rules</a:t>
            </a:r>
          </a:p>
          <a:p>
            <a:r>
              <a:rPr lang="en-US" sz="2400" dirty="0"/>
              <a:t>Use speech to text!</a:t>
            </a:r>
          </a:p>
        </p:txBody>
      </p:sp>
      <p:sp>
        <p:nvSpPr>
          <p:cNvPr id="2" name="TextBox 1"/>
          <p:cNvSpPr txBox="1"/>
          <p:nvPr/>
        </p:nvSpPr>
        <p:spPr>
          <a:xfrm>
            <a:off x="728870" y="742122"/>
            <a:ext cx="2981921" cy="954107"/>
          </a:xfrm>
          <a:prstGeom prst="rect">
            <a:avLst/>
          </a:prstGeom>
          <a:noFill/>
        </p:spPr>
        <p:txBody>
          <a:bodyPr wrap="square" rtlCol="0">
            <a:spAutoFit/>
          </a:bodyPr>
          <a:lstStyle/>
          <a:p>
            <a:r>
              <a:rPr lang="en-US" sz="2800" b="1" dirty="0" smtClean="0"/>
              <a:t>Speech Recognition</a:t>
            </a:r>
            <a:endParaRPr lang="en-US" sz="2800" b="1" dirty="0"/>
          </a:p>
        </p:txBody>
      </p:sp>
      <p:sp>
        <p:nvSpPr>
          <p:cNvPr id="8" name="TextBox 7"/>
          <p:cNvSpPr txBox="1"/>
          <p:nvPr/>
        </p:nvSpPr>
        <p:spPr>
          <a:xfrm>
            <a:off x="569843" y="1815548"/>
            <a:ext cx="3375624" cy="2308324"/>
          </a:xfrm>
          <a:prstGeom prst="rect">
            <a:avLst/>
          </a:prstGeom>
          <a:noFill/>
        </p:spPr>
        <p:txBody>
          <a:bodyPr wrap="square" rtlCol="0">
            <a:spAutoFit/>
          </a:bodyPr>
          <a:lstStyle/>
          <a:p>
            <a:pPr marL="342900" indent="-342900">
              <a:buFont typeface="Arial" charset="0"/>
              <a:buChar char="•"/>
            </a:pPr>
            <a:r>
              <a:rPr lang="en-US" sz="2400" dirty="0" smtClean="0"/>
              <a:t>Break speech down into letter / sound chunks</a:t>
            </a:r>
          </a:p>
          <a:p>
            <a:pPr marL="342900" indent="-342900">
              <a:buFont typeface="Arial" charset="0"/>
              <a:buChar char="•"/>
            </a:pPr>
            <a:r>
              <a:rPr lang="en-US" sz="2400" dirty="0" smtClean="0"/>
              <a:t>Compare to recorded phonemes and pick likeliest combinations</a:t>
            </a:r>
          </a:p>
        </p:txBody>
      </p:sp>
      <p:pic>
        <p:nvPicPr>
          <p:cNvPr id="9" name="Picture 8"/>
          <p:cNvPicPr>
            <a:picLocks noChangeAspect="1"/>
          </p:cNvPicPr>
          <p:nvPr/>
        </p:nvPicPr>
        <p:blipFill>
          <a:blip r:embed="rId2"/>
          <a:stretch>
            <a:fillRect/>
          </a:stretch>
        </p:blipFill>
        <p:spPr>
          <a:xfrm>
            <a:off x="3975101" y="4243189"/>
            <a:ext cx="3920065" cy="2050496"/>
          </a:xfrm>
          <a:prstGeom prst="rect">
            <a:avLst/>
          </a:prstGeom>
        </p:spPr>
      </p:pic>
    </p:spTree>
    <p:extLst>
      <p:ext uri="{BB962C8B-B14F-4D97-AF65-F5344CB8AC3E}">
        <p14:creationId xmlns:p14="http://schemas.microsoft.com/office/powerpoint/2010/main" val="170553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that so hard?</a:t>
            </a:r>
            <a:endParaRPr lang="en-US" dirty="0"/>
          </a:p>
        </p:txBody>
      </p:sp>
      <p:sp>
        <p:nvSpPr>
          <p:cNvPr id="3" name="Text Placeholder 2"/>
          <p:cNvSpPr>
            <a:spLocks noGrp="1"/>
          </p:cNvSpPr>
          <p:nvPr>
            <p:ph type="body" idx="1"/>
          </p:nvPr>
        </p:nvSpPr>
        <p:spPr/>
        <p:txBody>
          <a:bodyPr/>
          <a:lstStyle/>
          <a:p>
            <a:r>
              <a:rPr lang="en-US" dirty="0" smtClean="0">
                <a:solidFill>
                  <a:schemeClr val="accent2"/>
                </a:solidFill>
              </a:rPr>
              <a:t>Talking is easy!</a:t>
            </a:r>
            <a:endParaRPr lang="en-US" dirty="0">
              <a:solidFill>
                <a:schemeClr val="accent2"/>
              </a:solidFill>
            </a:endParaRPr>
          </a:p>
        </p:txBody>
      </p:sp>
    </p:spTree>
    <p:extLst>
      <p:ext uri="{BB962C8B-B14F-4D97-AF65-F5344CB8AC3E}">
        <p14:creationId xmlns:p14="http://schemas.microsoft.com/office/powerpoint/2010/main" val="195588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A65AE85-A909-4957-AB4C-77EF45F708B1}"/>
              </a:ext>
            </a:extLst>
          </p:cNvPr>
          <p:cNvSpPr txBox="1"/>
          <p:nvPr/>
        </p:nvSpPr>
        <p:spPr>
          <a:xfrm>
            <a:off x="316523" y="6462346"/>
            <a:ext cx="10097188" cy="369332"/>
          </a:xfrm>
          <a:prstGeom prst="rect">
            <a:avLst/>
          </a:prstGeom>
          <a:noFill/>
        </p:spPr>
        <p:txBody>
          <a:bodyPr wrap="none" rtlCol="0">
            <a:spAutoFit/>
          </a:bodyPr>
          <a:lstStyle/>
          <a:p>
            <a:r>
              <a:rPr lang="en-US" dirty="0"/>
              <a:t>http://what-when-how.com/how-to-build-a-digital-library/word-segmentation-and-sorting-digital-library/</a:t>
            </a:r>
          </a:p>
        </p:txBody>
      </p:sp>
      <p:pic>
        <p:nvPicPr>
          <p:cNvPr id="6" name="Picture 5"/>
          <p:cNvPicPr>
            <a:picLocks noChangeAspect="1"/>
          </p:cNvPicPr>
          <p:nvPr/>
        </p:nvPicPr>
        <p:blipFill rotWithShape="1">
          <a:blip r:embed="rId3"/>
          <a:srcRect t="57722"/>
          <a:stretch/>
        </p:blipFill>
        <p:spPr>
          <a:xfrm>
            <a:off x="592667" y="2065866"/>
            <a:ext cx="10844260" cy="2002235"/>
          </a:xfrm>
          <a:prstGeom prst="rect">
            <a:avLst/>
          </a:prstGeom>
        </p:spPr>
      </p:pic>
    </p:spTree>
    <p:extLst>
      <p:ext uri="{BB962C8B-B14F-4D97-AF65-F5344CB8AC3E}">
        <p14:creationId xmlns:p14="http://schemas.microsoft.com/office/powerpoint/2010/main" val="1524486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F3D27C3-9D27-4EC5-A809-C40A0E54E486}"/>
              </a:ext>
            </a:extLst>
          </p:cNvPr>
          <p:cNvSpPr txBox="1"/>
          <p:nvPr/>
        </p:nvSpPr>
        <p:spPr>
          <a:xfrm>
            <a:off x="291246" y="3987312"/>
            <a:ext cx="8052655" cy="307777"/>
          </a:xfrm>
          <a:prstGeom prst="rect">
            <a:avLst/>
          </a:prstGeom>
          <a:noFill/>
        </p:spPr>
        <p:txBody>
          <a:bodyPr wrap="square" rtlCol="0">
            <a:spAutoFit/>
          </a:bodyPr>
          <a:lstStyle/>
          <a:p>
            <a:r>
              <a:rPr lang="en-US" sz="1400" dirty="0"/>
              <a:t>https://www.ecenglish.com/en/social/blog/ec-central/2015/11/23/vocab-review-homophones</a:t>
            </a:r>
          </a:p>
        </p:txBody>
      </p:sp>
      <p:sp>
        <p:nvSpPr>
          <p:cNvPr id="7" name="TextBox 6">
            <a:extLst>
              <a:ext uri="{FF2B5EF4-FFF2-40B4-BE49-F238E27FC236}">
                <a16:creationId xmlns:a16="http://schemas.microsoft.com/office/drawing/2014/main" xmlns="" id="{B5B06D9A-3C66-477E-9B87-3F4F0FC6354B}"/>
              </a:ext>
            </a:extLst>
          </p:cNvPr>
          <p:cNvSpPr txBox="1"/>
          <p:nvPr/>
        </p:nvSpPr>
        <p:spPr>
          <a:xfrm>
            <a:off x="6454760" y="5786439"/>
            <a:ext cx="4623060" cy="307777"/>
          </a:xfrm>
          <a:prstGeom prst="rect">
            <a:avLst/>
          </a:prstGeom>
          <a:noFill/>
        </p:spPr>
        <p:txBody>
          <a:bodyPr wrap="none" rtlCol="0">
            <a:spAutoFit/>
          </a:bodyPr>
          <a:lstStyle/>
          <a:p>
            <a:r>
              <a:rPr lang="en-US" sz="1400" dirty="0"/>
              <a:t>https://www.creators.com/read/speed-bump/02/16/165650</a:t>
            </a:r>
          </a:p>
        </p:txBody>
      </p:sp>
      <p:pic>
        <p:nvPicPr>
          <p:cNvPr id="8" name="Picture 7"/>
          <p:cNvPicPr>
            <a:picLocks noChangeAspect="1"/>
          </p:cNvPicPr>
          <p:nvPr/>
        </p:nvPicPr>
        <p:blipFill>
          <a:blip r:embed="rId2"/>
          <a:stretch>
            <a:fillRect/>
          </a:stretch>
        </p:blipFill>
        <p:spPr>
          <a:xfrm>
            <a:off x="291246" y="583064"/>
            <a:ext cx="7015049" cy="2735869"/>
          </a:xfrm>
          <a:prstGeom prst="rect">
            <a:avLst/>
          </a:prstGeom>
        </p:spPr>
      </p:pic>
      <p:pic>
        <p:nvPicPr>
          <p:cNvPr id="9" name="Picture 8"/>
          <p:cNvPicPr>
            <a:picLocks noChangeAspect="1"/>
          </p:cNvPicPr>
          <p:nvPr/>
        </p:nvPicPr>
        <p:blipFill>
          <a:blip r:embed="rId3"/>
          <a:stretch>
            <a:fillRect/>
          </a:stretch>
        </p:blipFill>
        <p:spPr>
          <a:xfrm>
            <a:off x="7586133" y="1502573"/>
            <a:ext cx="3935586" cy="4312971"/>
          </a:xfrm>
          <a:prstGeom prst="rect">
            <a:avLst/>
          </a:prstGeom>
        </p:spPr>
      </p:pic>
    </p:spTree>
    <p:extLst>
      <p:ext uri="{BB962C8B-B14F-4D97-AF65-F5344CB8AC3E}">
        <p14:creationId xmlns:p14="http://schemas.microsoft.com/office/powerpoint/2010/main" val="10758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2382646-EBE0-43C9-8D28-31CD730C0C1D}"/>
              </a:ext>
            </a:extLst>
          </p:cNvPr>
          <p:cNvSpPr txBox="1"/>
          <p:nvPr/>
        </p:nvSpPr>
        <p:spPr>
          <a:xfrm>
            <a:off x="1047466" y="6184248"/>
            <a:ext cx="7716921" cy="369332"/>
          </a:xfrm>
          <a:prstGeom prst="rect">
            <a:avLst/>
          </a:prstGeom>
          <a:noFill/>
        </p:spPr>
        <p:txBody>
          <a:bodyPr wrap="none" rtlCol="0">
            <a:spAutoFit/>
          </a:bodyPr>
          <a:lstStyle/>
          <a:p>
            <a:r>
              <a:rPr lang="en-US" dirty="0"/>
              <a:t>http://onthesannyside.blogspot.com/2015/08/fun-with-dangling-modifiers.html</a:t>
            </a:r>
          </a:p>
        </p:txBody>
      </p:sp>
      <p:pic>
        <p:nvPicPr>
          <p:cNvPr id="2050" name="Picture 2" descr="http://1.bp.blogspot.com/-MEE5Ahe5C54/VdS_fslGDKI/AAAAAAAAV14/y1n5Mu5fM1Q/s1600/DanglingModifi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466" y="1371600"/>
            <a:ext cx="6959601" cy="356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67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64FF75DC-A0FB-4F5B-95E2-C0C190ABF7B6}"/>
              </a:ext>
            </a:extLst>
          </p:cNvPr>
          <p:cNvSpPr txBox="1"/>
          <p:nvPr/>
        </p:nvSpPr>
        <p:spPr>
          <a:xfrm>
            <a:off x="553915" y="6497515"/>
            <a:ext cx="3253327" cy="369332"/>
          </a:xfrm>
          <a:prstGeom prst="rect">
            <a:avLst/>
          </a:prstGeom>
          <a:noFill/>
        </p:spPr>
        <p:txBody>
          <a:bodyPr wrap="none" rtlCol="0">
            <a:spAutoFit/>
          </a:bodyPr>
          <a:lstStyle/>
          <a:p>
            <a:r>
              <a:rPr lang="en-US" dirty="0"/>
              <a:t>http://explosm.net/comics/1206</a:t>
            </a:r>
          </a:p>
        </p:txBody>
      </p:sp>
      <p:pic>
        <p:nvPicPr>
          <p:cNvPr id="1028" name="Picture 4" descr="http://files.explosm.net/comics/Dave/comicshithea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599" y="745066"/>
            <a:ext cx="6587067" cy="534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01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can NLP help?</a:t>
            </a:r>
            <a:endParaRPr lang="en-US" dirty="0"/>
          </a:p>
        </p:txBody>
      </p:sp>
      <p:sp>
        <p:nvSpPr>
          <p:cNvPr id="3" name="Text Placeholder 2"/>
          <p:cNvSpPr>
            <a:spLocks noGrp="1"/>
          </p:cNvSpPr>
          <p:nvPr>
            <p:ph type="body" idx="1"/>
          </p:nvPr>
        </p:nvSpPr>
        <p:spPr/>
        <p:txBody>
          <a:bodyPr/>
          <a:lstStyle/>
          <a:p>
            <a:r>
              <a:rPr lang="en-US" dirty="0" smtClean="0">
                <a:solidFill>
                  <a:schemeClr val="accent2"/>
                </a:solidFill>
              </a:rPr>
              <a:t>How has it been used?</a:t>
            </a:r>
            <a:endParaRPr lang="en-US" dirty="0">
              <a:solidFill>
                <a:schemeClr val="accent2"/>
              </a:solidFill>
            </a:endParaRPr>
          </a:p>
        </p:txBody>
      </p:sp>
    </p:spTree>
    <p:extLst>
      <p:ext uri="{BB962C8B-B14F-4D97-AF65-F5344CB8AC3E}">
        <p14:creationId xmlns:p14="http://schemas.microsoft.com/office/powerpoint/2010/main" val="104002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a:xfrm>
            <a:off x="838200" y="342464"/>
            <a:ext cx="10515600" cy="1325563"/>
          </a:xfrm>
        </p:spPr>
        <p:txBody>
          <a:bodyPr/>
          <a:lstStyle/>
          <a:p>
            <a:r>
              <a:rPr lang="en-US" dirty="0"/>
              <a:t>Medicine</a:t>
            </a:r>
          </a:p>
        </p:txBody>
      </p:sp>
      <p:sp>
        <p:nvSpPr>
          <p:cNvPr id="5" name="TextBox 4"/>
          <p:cNvSpPr txBox="1"/>
          <p:nvPr/>
        </p:nvSpPr>
        <p:spPr>
          <a:xfrm>
            <a:off x="838200" y="1650634"/>
            <a:ext cx="6477001" cy="4401205"/>
          </a:xfrm>
          <a:prstGeom prst="rect">
            <a:avLst/>
          </a:prstGeom>
          <a:noFill/>
        </p:spPr>
        <p:txBody>
          <a:bodyPr wrap="square" rtlCol="0">
            <a:spAutoFit/>
          </a:bodyPr>
          <a:lstStyle/>
          <a:p>
            <a:pPr marL="285750" indent="-285750">
              <a:buFont typeface="Arial" charset="0"/>
              <a:buChar char="•"/>
            </a:pPr>
            <a:r>
              <a:rPr lang="en-US" sz="2800" dirty="0" smtClean="0"/>
              <a:t>Clinical decision support</a:t>
            </a:r>
          </a:p>
          <a:p>
            <a:pPr marL="742950" lvl="1" indent="-285750">
              <a:buFont typeface="Arial" charset="0"/>
              <a:buChar char="•"/>
            </a:pPr>
            <a:r>
              <a:rPr lang="en-US" sz="2800" dirty="0" smtClean="0"/>
              <a:t>Process narrative text in electronic healthcare records to help doctors make clinical decisions</a:t>
            </a:r>
          </a:p>
          <a:p>
            <a:pPr marL="742950" lvl="1" indent="-285750">
              <a:buFont typeface="Arial" charset="0"/>
              <a:buChar char="•"/>
            </a:pPr>
            <a:r>
              <a:rPr lang="en-US" sz="2800" dirty="0" smtClean="0"/>
              <a:t>IBM Watson can learn from entirety of Medline literature; impossible for doctors to read even a fraction of this</a:t>
            </a:r>
            <a:endParaRPr lang="en-US" sz="2800" dirty="0"/>
          </a:p>
          <a:p>
            <a:pPr marL="285750" indent="-285750">
              <a:buFont typeface="Arial" charset="0"/>
              <a:buChar char="•"/>
            </a:pPr>
            <a:r>
              <a:rPr lang="en-US" sz="2800" dirty="0" smtClean="0"/>
              <a:t>Note-taking</a:t>
            </a:r>
          </a:p>
          <a:p>
            <a:pPr marL="742950" lvl="1" indent="-285750">
              <a:buFont typeface="Arial" charset="0"/>
              <a:buChar char="•"/>
            </a:pPr>
            <a:r>
              <a:rPr lang="en-US" sz="2800" dirty="0" smtClean="0"/>
              <a:t>Allow doctors to dictate </a:t>
            </a:r>
            <a:r>
              <a:rPr lang="en-US" sz="2800" dirty="0" smtClean="0"/>
              <a:t>their notes </a:t>
            </a:r>
          </a:p>
          <a:p>
            <a:pPr marL="742950" lvl="1" indent="-285750">
              <a:buFont typeface="Arial" charset="0"/>
              <a:buChar char="•"/>
            </a:pPr>
            <a:r>
              <a:rPr lang="en-US" sz="2800" dirty="0"/>
              <a:t>T</a:t>
            </a:r>
            <a:r>
              <a:rPr lang="en-US" sz="2800" dirty="0" smtClean="0"/>
              <a:t>ag these notes appropriately</a:t>
            </a:r>
            <a:endParaRPr lang="en-US" sz="2800" dirty="0"/>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635" y="1977918"/>
            <a:ext cx="3704165" cy="349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1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a:t>
            </a:r>
            <a:endParaRPr lang="en-US" dirty="0"/>
          </a:p>
        </p:txBody>
      </p:sp>
      <p:sp>
        <p:nvSpPr>
          <p:cNvPr id="3" name="Content Placeholder 2"/>
          <p:cNvSpPr>
            <a:spLocks noGrp="1"/>
          </p:cNvSpPr>
          <p:nvPr>
            <p:ph idx="1"/>
          </p:nvPr>
        </p:nvSpPr>
        <p:spPr>
          <a:xfrm>
            <a:off x="838200" y="1825625"/>
            <a:ext cx="5884333" cy="4351338"/>
          </a:xfrm>
        </p:spPr>
        <p:txBody>
          <a:bodyPr/>
          <a:lstStyle/>
          <a:p>
            <a:r>
              <a:rPr lang="en-US" dirty="0" smtClean="0"/>
              <a:t>Help lawyers retrieve relevant documents and legal cases for the case they’re working on</a:t>
            </a:r>
          </a:p>
          <a:p>
            <a:r>
              <a:rPr lang="en-US" dirty="0" smtClean="0"/>
              <a:t>Create summary reports of long legal briefs or contracts for lawyers and clients</a:t>
            </a:r>
          </a:p>
          <a:p>
            <a:r>
              <a:rPr lang="en-US" dirty="0" smtClean="0"/>
              <a:t>Detect convictions that can be downgraded and fill out the relevant paperwork!</a:t>
            </a:r>
            <a:endParaRPr lang="en-US" dirty="0"/>
          </a:p>
        </p:txBody>
      </p:sp>
      <p:pic>
        <p:nvPicPr>
          <p:cNvPr id="4" name="Picture 3"/>
          <p:cNvPicPr>
            <a:picLocks noChangeAspect="1"/>
          </p:cNvPicPr>
          <p:nvPr/>
        </p:nvPicPr>
        <p:blipFill>
          <a:blip r:embed="rId2"/>
          <a:stretch>
            <a:fillRect/>
          </a:stretch>
        </p:blipFill>
        <p:spPr>
          <a:xfrm>
            <a:off x="6722533" y="2502959"/>
            <a:ext cx="4631267" cy="2605088"/>
          </a:xfrm>
          <a:prstGeom prst="rect">
            <a:avLst/>
          </a:prstGeom>
        </p:spPr>
      </p:pic>
    </p:spTree>
    <p:extLst>
      <p:ext uri="{BB962C8B-B14F-4D97-AF65-F5344CB8AC3E}">
        <p14:creationId xmlns:p14="http://schemas.microsoft.com/office/powerpoint/2010/main" val="2064239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182880"/>
            <a:ext cx="11315700" cy="1325563"/>
          </a:xfrm>
        </p:spPr>
        <p:txBody>
          <a:bodyPr/>
          <a:lstStyle/>
          <a:p>
            <a:r>
              <a:rPr lang="en-US" dirty="0"/>
              <a:t>Disaster Relief </a:t>
            </a:r>
            <a:r>
              <a:rPr lang="en-US" dirty="0" smtClean="0"/>
              <a:t>(Twitter)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812" b="15727"/>
          <a:stretch/>
        </p:blipFill>
        <p:spPr>
          <a:xfrm>
            <a:off x="344424" y="1280160"/>
            <a:ext cx="11315700" cy="74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739"/>
          <a:stretch/>
        </p:blipFill>
        <p:spPr>
          <a:xfrm>
            <a:off x="325374" y="2266474"/>
            <a:ext cx="11303000" cy="5240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74" y="4527923"/>
            <a:ext cx="11341100" cy="1308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24" y="3628427"/>
            <a:ext cx="11252200" cy="469900"/>
          </a:xfrm>
          <a:prstGeom prst="rect">
            <a:avLst/>
          </a:prstGeom>
        </p:spPr>
      </p:pic>
    </p:spTree>
    <p:extLst>
      <p:ext uri="{BB962C8B-B14F-4D97-AF65-F5344CB8AC3E}">
        <p14:creationId xmlns:p14="http://schemas.microsoft.com/office/powerpoint/2010/main" val="745786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85764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NLP work?</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605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NLP important?</a:t>
            </a:r>
            <a:endParaRPr lang="en-US" dirty="0"/>
          </a:p>
        </p:txBody>
      </p:sp>
      <p:sp>
        <p:nvSpPr>
          <p:cNvPr id="3" name="Text Placeholder 2"/>
          <p:cNvSpPr>
            <a:spLocks noGrp="1"/>
          </p:cNvSpPr>
          <p:nvPr>
            <p:ph type="body" idx="1"/>
          </p:nvPr>
        </p:nvSpPr>
        <p:spPr/>
        <p:txBody>
          <a:bodyPr/>
          <a:lstStyle/>
          <a:p>
            <a:r>
              <a:rPr lang="en-US" dirty="0" smtClean="0">
                <a:solidFill>
                  <a:schemeClr val="accent2"/>
                </a:solidFill>
              </a:rPr>
              <a:t>Why am I here?</a:t>
            </a:r>
            <a:endParaRPr lang="en-US" dirty="0">
              <a:solidFill>
                <a:schemeClr val="accent2"/>
              </a:solidFill>
            </a:endParaRPr>
          </a:p>
        </p:txBody>
      </p:sp>
    </p:spTree>
    <p:extLst>
      <p:ext uri="{BB962C8B-B14F-4D97-AF65-F5344CB8AC3E}">
        <p14:creationId xmlns:p14="http://schemas.microsoft.com/office/powerpoint/2010/main" val="203132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Turing Test</a:t>
            </a:r>
            <a:endParaRPr lang="en-US" dirty="0"/>
          </a:p>
        </p:txBody>
      </p:sp>
      <p:pic>
        <p:nvPicPr>
          <p:cNvPr id="4098" name="Picture 2" descr="https://upload.wikimedia.org/wikipedia/commons/5/55/Turing_test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72659"/>
            <a:ext cx="4551892" cy="3470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112000" y="6211669"/>
            <a:ext cx="5080000" cy="646331"/>
          </a:xfrm>
          <a:prstGeom prst="rect">
            <a:avLst/>
          </a:prstGeom>
        </p:spPr>
        <p:txBody>
          <a:bodyPr wrap="square">
            <a:spAutoFit/>
          </a:bodyPr>
          <a:lstStyle/>
          <a:p>
            <a:r>
              <a:rPr lang="en-US" dirty="0" smtClean="0"/>
              <a:t>https://</a:t>
            </a:r>
            <a:r>
              <a:rPr lang="en-US" dirty="0" err="1" smtClean="0"/>
              <a:t>en.wikipedia.org</a:t>
            </a:r>
            <a:r>
              <a:rPr lang="en-US" dirty="0" smtClean="0"/>
              <a:t>/wiki/</a:t>
            </a:r>
            <a:r>
              <a:rPr lang="en-US" dirty="0" err="1" smtClean="0"/>
              <a:t>Turing_test</a:t>
            </a:r>
            <a:r>
              <a:rPr lang="en-US" dirty="0" smtClean="0"/>
              <a:t>#/media/</a:t>
            </a:r>
            <a:r>
              <a:rPr lang="en-US" dirty="0" err="1" smtClean="0"/>
              <a:t>File:Turing_test_diagram.png</a:t>
            </a:r>
            <a:endParaRPr lang="en-US" dirty="0"/>
          </a:p>
        </p:txBody>
      </p:sp>
      <p:pic>
        <p:nvPicPr>
          <p:cNvPr id="5" name="Picture 4"/>
          <p:cNvPicPr>
            <a:picLocks noChangeAspect="1"/>
          </p:cNvPicPr>
          <p:nvPr/>
        </p:nvPicPr>
        <p:blipFill>
          <a:blip r:embed="rId3"/>
          <a:stretch>
            <a:fillRect/>
          </a:stretch>
        </p:blipFill>
        <p:spPr>
          <a:xfrm>
            <a:off x="1667933" y="1673483"/>
            <a:ext cx="3141133" cy="4269085"/>
          </a:xfrm>
          <a:prstGeom prst="rect">
            <a:avLst/>
          </a:prstGeom>
        </p:spPr>
      </p:pic>
      <p:sp>
        <p:nvSpPr>
          <p:cNvPr id="7" name="Rectangle 6"/>
          <p:cNvSpPr/>
          <p:nvPr/>
        </p:nvSpPr>
        <p:spPr>
          <a:xfrm>
            <a:off x="0" y="6258652"/>
            <a:ext cx="6096000" cy="646331"/>
          </a:xfrm>
          <a:prstGeom prst="rect">
            <a:avLst/>
          </a:prstGeom>
        </p:spPr>
        <p:txBody>
          <a:bodyPr>
            <a:spAutoFit/>
          </a:bodyPr>
          <a:lstStyle/>
          <a:p>
            <a:r>
              <a:rPr lang="en-US" dirty="0" smtClean="0"/>
              <a:t>https://</a:t>
            </a:r>
            <a:r>
              <a:rPr lang="en-US" dirty="0" err="1" smtClean="0"/>
              <a:t>en.wikipedia.org</a:t>
            </a:r>
            <a:r>
              <a:rPr lang="en-US" dirty="0" smtClean="0"/>
              <a:t>/wiki/</a:t>
            </a:r>
            <a:r>
              <a:rPr lang="en-US" dirty="0" err="1" smtClean="0"/>
              <a:t>Alan_Turing</a:t>
            </a:r>
            <a:r>
              <a:rPr lang="en-US" dirty="0" smtClean="0"/>
              <a:t>#/media/File:Alan_Turing_Aged_16.jpg</a:t>
            </a:r>
            <a:endParaRPr lang="en-US" dirty="0"/>
          </a:p>
        </p:txBody>
      </p:sp>
    </p:spTree>
    <p:extLst>
      <p:ext uri="{BB962C8B-B14F-4D97-AF65-F5344CB8AC3E}">
        <p14:creationId xmlns:p14="http://schemas.microsoft.com/office/powerpoint/2010/main" val="1917350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684DB56-893C-4FD4-9199-71F3A890E54E}"/>
              </a:ext>
            </a:extLst>
          </p:cNvPr>
          <p:cNvSpPr>
            <a:spLocks noGrp="1"/>
          </p:cNvSpPr>
          <p:nvPr>
            <p:ph idx="1"/>
          </p:nvPr>
        </p:nvSpPr>
        <p:spPr/>
        <p:txBody>
          <a:bodyPr>
            <a:normAutofit/>
          </a:bodyPr>
          <a:lstStyle/>
          <a:p>
            <a:pPr marL="0" indent="0" algn="ctr">
              <a:buNone/>
            </a:pPr>
            <a:r>
              <a:rPr lang="en-US" sz="5000" dirty="0"/>
              <a:t>“Analysts at Gartner (gated) estimate that </a:t>
            </a:r>
            <a:r>
              <a:rPr lang="en-US" sz="5000" b="1" dirty="0"/>
              <a:t>upward of 80% </a:t>
            </a:r>
            <a:r>
              <a:rPr lang="en-US" sz="5000" dirty="0"/>
              <a:t>of enterprise data today is </a:t>
            </a:r>
            <a:r>
              <a:rPr lang="en-US" sz="5000" b="1" dirty="0"/>
              <a:t>unstructured</a:t>
            </a:r>
            <a:r>
              <a:rPr lang="en-US" sz="5000" dirty="0"/>
              <a:t>.”</a:t>
            </a:r>
          </a:p>
        </p:txBody>
      </p:sp>
      <p:sp>
        <p:nvSpPr>
          <p:cNvPr id="4" name="TextBox 3">
            <a:extLst>
              <a:ext uri="{FF2B5EF4-FFF2-40B4-BE49-F238E27FC236}">
                <a16:creationId xmlns:a16="http://schemas.microsoft.com/office/drawing/2014/main" xmlns="" id="{14486A67-C22C-422E-95C8-2DBA398EEE1D}"/>
              </a:ext>
            </a:extLst>
          </p:cNvPr>
          <p:cNvSpPr txBox="1"/>
          <p:nvPr/>
        </p:nvSpPr>
        <p:spPr>
          <a:xfrm>
            <a:off x="1502743" y="6176963"/>
            <a:ext cx="9186514" cy="660400"/>
          </a:xfrm>
          <a:prstGeom prst="rect">
            <a:avLst/>
          </a:prstGeom>
          <a:noFill/>
        </p:spPr>
        <p:txBody>
          <a:bodyPr wrap="square" rtlCol="0">
            <a:spAutoFit/>
          </a:bodyPr>
          <a:lstStyle/>
          <a:p>
            <a:r>
              <a:rPr lang="en-US" dirty="0"/>
              <a:t>https://www.forbes.com/sites/forbestechcouncil/2017/06/05/the-big-unstructured-data-problem/#13919ec4493a</a:t>
            </a:r>
          </a:p>
        </p:txBody>
      </p:sp>
    </p:spTree>
    <p:extLst>
      <p:ext uri="{BB962C8B-B14F-4D97-AF65-F5344CB8AC3E}">
        <p14:creationId xmlns:p14="http://schemas.microsoft.com/office/powerpoint/2010/main" val="118750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333F5D1-5E0A-4AF9-B74D-86BC109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55" y="1489658"/>
            <a:ext cx="6807089" cy="3878683"/>
          </a:xfrm>
          <a:prstGeom prst="rect">
            <a:avLst/>
          </a:prstGeom>
        </p:spPr>
      </p:pic>
      <p:sp>
        <p:nvSpPr>
          <p:cNvPr id="5" name="TextBox 4">
            <a:extLst>
              <a:ext uri="{FF2B5EF4-FFF2-40B4-BE49-F238E27FC236}">
                <a16:creationId xmlns:a16="http://schemas.microsoft.com/office/drawing/2014/main" xmlns="" id="{CD062E39-16B4-47E8-9914-130EF2DE7E98}"/>
              </a:ext>
            </a:extLst>
          </p:cNvPr>
          <p:cNvSpPr txBox="1"/>
          <p:nvPr/>
        </p:nvSpPr>
        <p:spPr>
          <a:xfrm>
            <a:off x="193431" y="6488668"/>
            <a:ext cx="3423758" cy="369332"/>
          </a:xfrm>
          <a:prstGeom prst="rect">
            <a:avLst/>
          </a:prstGeom>
          <a:noFill/>
        </p:spPr>
        <p:txBody>
          <a:bodyPr wrap="none" rtlCol="0">
            <a:spAutoFit/>
          </a:bodyPr>
          <a:lstStyle/>
          <a:p>
            <a:r>
              <a:rPr lang="en-US" dirty="0"/>
              <a:t>http://www.internetlivestats.com/</a:t>
            </a:r>
          </a:p>
        </p:txBody>
      </p:sp>
    </p:spTree>
    <p:extLst>
      <p:ext uri="{BB962C8B-B14F-4D97-AF65-F5344CB8AC3E}">
        <p14:creationId xmlns:p14="http://schemas.microsoft.com/office/powerpoint/2010/main" val="181575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computers do?</a:t>
            </a:r>
            <a:endParaRPr lang="en-US" dirty="0"/>
          </a:p>
        </p:txBody>
      </p:sp>
      <p:sp>
        <p:nvSpPr>
          <p:cNvPr id="3" name="Text Placeholder 2"/>
          <p:cNvSpPr>
            <a:spLocks noGrp="1"/>
          </p:cNvSpPr>
          <p:nvPr>
            <p:ph type="body" idx="1"/>
          </p:nvPr>
        </p:nvSpPr>
        <p:spPr/>
        <p:txBody>
          <a:bodyPr/>
          <a:lstStyle/>
          <a:p>
            <a:r>
              <a:rPr lang="en-US" dirty="0" smtClean="0">
                <a:solidFill>
                  <a:schemeClr val="accent2"/>
                </a:solidFill>
              </a:rPr>
              <a:t>Why is it different from what we can do?</a:t>
            </a:r>
            <a:endParaRPr lang="en-US" dirty="0">
              <a:solidFill>
                <a:schemeClr val="accent2"/>
              </a:solidFill>
            </a:endParaRPr>
          </a:p>
        </p:txBody>
      </p:sp>
    </p:spTree>
    <p:extLst>
      <p:ext uri="{BB962C8B-B14F-4D97-AF65-F5344CB8AC3E}">
        <p14:creationId xmlns:p14="http://schemas.microsoft.com/office/powerpoint/2010/main" val="47288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Learning</a:t>
            </a:r>
          </a:p>
        </p:txBody>
      </p:sp>
      <p:sp>
        <p:nvSpPr>
          <p:cNvPr id="3" name="Content Placeholder 2"/>
          <p:cNvSpPr>
            <a:spLocks noGrp="1"/>
          </p:cNvSpPr>
          <p:nvPr>
            <p:ph idx="1"/>
          </p:nvPr>
        </p:nvSpPr>
        <p:spPr>
          <a:xfrm>
            <a:off x="838200" y="1690688"/>
            <a:ext cx="10515600" cy="4486275"/>
          </a:xfrm>
        </p:spPr>
        <p:txBody>
          <a:bodyPr>
            <a:normAutofit lnSpcReduction="10000"/>
          </a:bodyPr>
          <a:lstStyle/>
          <a:p>
            <a:r>
              <a:rPr lang="en-US" dirty="0" smtClean="0"/>
              <a:t>Humans are very, very good at language</a:t>
            </a:r>
          </a:p>
          <a:p>
            <a:r>
              <a:rPr lang="en-US" dirty="0" smtClean="0"/>
              <a:t>Statistical </a:t>
            </a:r>
            <a:r>
              <a:rPr lang="en-US" dirty="0"/>
              <a:t>learning: learning how to understand and speak language by analyzing how others speak</a:t>
            </a:r>
          </a:p>
          <a:p>
            <a:pPr lvl="1"/>
            <a:r>
              <a:rPr lang="en-US" dirty="0"/>
              <a:t>Word frequencies, word order, recurring grammatical patterns</a:t>
            </a:r>
          </a:p>
          <a:p>
            <a:r>
              <a:rPr lang="en-US" dirty="0"/>
              <a:t>Segmentation: 8-month-old infants react differently to </a:t>
            </a:r>
            <a:r>
              <a:rPr lang="en-US" dirty="0" err="1"/>
              <a:t>pseudowords</a:t>
            </a:r>
            <a:r>
              <a:rPr lang="en-US" dirty="0"/>
              <a:t> than non-words after 2 minutes of exposure to nonsense speech</a:t>
            </a:r>
          </a:p>
          <a:p>
            <a:r>
              <a:rPr lang="en-US" dirty="0"/>
              <a:t>Examples:</a:t>
            </a:r>
          </a:p>
          <a:p>
            <a:pPr lvl="1"/>
            <a:r>
              <a:rPr lang="en-US" dirty="0"/>
              <a:t>“Powerful </a:t>
            </a:r>
            <a:r>
              <a:rPr lang="en-US" dirty="0" smtClean="0"/>
              <a:t>coffee”</a:t>
            </a:r>
            <a:endParaRPr lang="en-US" dirty="0"/>
          </a:p>
          <a:p>
            <a:pPr lvl="1"/>
            <a:r>
              <a:rPr lang="en-US" dirty="0"/>
              <a:t>“Strong rain”</a:t>
            </a:r>
          </a:p>
          <a:p>
            <a:pPr lvl="1"/>
            <a:r>
              <a:rPr lang="en-US" dirty="0" smtClean="0"/>
              <a:t>“Profound sleep”</a:t>
            </a:r>
            <a:endParaRPr lang="en-US" dirty="0"/>
          </a:p>
          <a:p>
            <a:endParaRPr lang="en-US" dirty="0"/>
          </a:p>
        </p:txBody>
      </p:sp>
      <p:sp>
        <p:nvSpPr>
          <p:cNvPr id="5" name="Rectangle 4"/>
          <p:cNvSpPr/>
          <p:nvPr/>
        </p:nvSpPr>
        <p:spPr>
          <a:xfrm>
            <a:off x="8345498" y="6550223"/>
            <a:ext cx="3846502" cy="307777"/>
          </a:xfrm>
          <a:prstGeom prst="rect">
            <a:avLst/>
          </a:prstGeom>
        </p:spPr>
        <p:txBody>
          <a:bodyPr wrap="none">
            <a:spAutoFit/>
          </a:bodyPr>
          <a:lstStyle/>
          <a:p>
            <a:r>
              <a:rPr lang="en-US" sz="1400" dirty="0"/>
              <a:t>http://</a:t>
            </a:r>
            <a:r>
              <a:rPr lang="en-US" sz="1400" dirty="0" err="1"/>
              <a:t>akenney.github.io</a:t>
            </a:r>
            <a:r>
              <a:rPr lang="en-US" sz="1400" dirty="0"/>
              <a:t>/mind-cascade/language/</a:t>
            </a:r>
          </a:p>
        </p:txBody>
      </p:sp>
      <p:pic>
        <p:nvPicPr>
          <p:cNvPr id="6" name="Picture 2" descr="http://akenney.github.io/mind-cascade/materials/4-language/silenc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210" y="4724400"/>
            <a:ext cx="5982590" cy="145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67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Speech recognition</a:t>
            </a:r>
          </a:p>
          <a:p>
            <a:pPr lvl="1"/>
            <a:r>
              <a:rPr lang="en-US" dirty="0" smtClean="0"/>
              <a:t>Sentence segmentation</a:t>
            </a:r>
          </a:p>
          <a:p>
            <a:pPr lvl="1"/>
            <a:r>
              <a:rPr lang="en-US" dirty="0" smtClean="0"/>
              <a:t>Phoneme labeling</a:t>
            </a:r>
          </a:p>
          <a:p>
            <a:r>
              <a:rPr lang="en-US" dirty="0" smtClean="0"/>
              <a:t>Natural language understanding</a:t>
            </a:r>
          </a:p>
          <a:p>
            <a:pPr lvl="1"/>
            <a:r>
              <a:rPr lang="en-US" dirty="0"/>
              <a:t>T</a:t>
            </a:r>
            <a:r>
              <a:rPr lang="en-US" dirty="0" smtClean="0"/>
              <a:t>opic segmentation</a:t>
            </a:r>
          </a:p>
          <a:p>
            <a:pPr lvl="1"/>
            <a:r>
              <a:rPr lang="en-US" dirty="0" smtClean="0"/>
              <a:t>Sentiment analysis</a:t>
            </a:r>
          </a:p>
          <a:p>
            <a:pPr lvl="1"/>
            <a:r>
              <a:rPr lang="en-US" dirty="0" smtClean="0"/>
              <a:t>Summarization</a:t>
            </a:r>
          </a:p>
          <a:p>
            <a:pPr lvl="1"/>
            <a:r>
              <a:rPr lang="en-US" dirty="0" smtClean="0"/>
              <a:t>Information extraction</a:t>
            </a:r>
          </a:p>
          <a:p>
            <a:pPr lvl="1"/>
            <a:r>
              <a:rPr lang="en-US" dirty="0" smtClean="0"/>
              <a:t>Prediction</a:t>
            </a:r>
          </a:p>
          <a:p>
            <a:r>
              <a:rPr lang="en-US" dirty="0" smtClean="0"/>
              <a:t>Natural language generation</a:t>
            </a:r>
          </a:p>
          <a:p>
            <a:pPr lvl="1"/>
            <a:r>
              <a:rPr lang="en-US" dirty="0" smtClean="0"/>
              <a:t>Writing rhyming poetry</a:t>
            </a:r>
          </a:p>
          <a:p>
            <a:pPr lvl="1"/>
            <a:r>
              <a:rPr lang="en-US" dirty="0" smtClean="0"/>
              <a:t>Writing thematic stories</a:t>
            </a:r>
          </a:p>
          <a:p>
            <a:pPr lvl="1"/>
            <a:r>
              <a:rPr lang="en-US" dirty="0" smtClean="0"/>
              <a:t>Writing news articles / research articles from data</a:t>
            </a:r>
          </a:p>
          <a:p>
            <a:pPr lvl="1"/>
            <a:endParaRPr lang="en-US" dirty="0"/>
          </a:p>
        </p:txBody>
      </p:sp>
    </p:spTree>
    <p:extLst>
      <p:ext uri="{BB962C8B-B14F-4D97-AF65-F5344CB8AC3E}">
        <p14:creationId xmlns:p14="http://schemas.microsoft.com/office/powerpoint/2010/main" val="2022027398"/>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1116</TotalTime>
  <Words>380</Words>
  <Application>Microsoft Macintosh PowerPoint</Application>
  <PresentationFormat>Widescreen</PresentationFormat>
  <Paragraphs>75</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Cambria</vt:lpstr>
      <vt:lpstr>Arial</vt:lpstr>
      <vt:lpstr>Office Theme</vt:lpstr>
      <vt:lpstr>Natural Language Processing</vt:lpstr>
      <vt:lpstr>What is “NLP”?</vt:lpstr>
      <vt:lpstr>Why is NLP important?</vt:lpstr>
      <vt:lpstr>The Turing Test</vt:lpstr>
      <vt:lpstr>PowerPoint Presentation</vt:lpstr>
      <vt:lpstr>PowerPoint Presentation</vt:lpstr>
      <vt:lpstr>What can computers do?</vt:lpstr>
      <vt:lpstr>Human Learning</vt:lpstr>
      <vt:lpstr>Computer learning</vt:lpstr>
      <vt:lpstr>PowerPoint Presentation</vt:lpstr>
      <vt:lpstr>Why is that so hard?</vt:lpstr>
      <vt:lpstr>PowerPoint Presentation</vt:lpstr>
      <vt:lpstr>PowerPoint Presentation</vt:lpstr>
      <vt:lpstr>PowerPoint Presentation</vt:lpstr>
      <vt:lpstr>PowerPoint Presentation</vt:lpstr>
      <vt:lpstr>How can NLP help?</vt:lpstr>
      <vt:lpstr>Medicine</vt:lpstr>
      <vt:lpstr>Law</vt:lpstr>
      <vt:lpstr>Disaster Relief (Twitter)</vt:lpstr>
      <vt:lpstr>How does NLP work?</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Maia H. Hamin</dc:creator>
  <cp:lastModifiedBy>Maia H. Hamin</cp:lastModifiedBy>
  <cp:revision>11</cp:revision>
  <dcterms:created xsi:type="dcterms:W3CDTF">2018-07-22T18:57:56Z</dcterms:created>
  <dcterms:modified xsi:type="dcterms:W3CDTF">2018-07-23T13:34:35Z</dcterms:modified>
</cp:coreProperties>
</file>